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56" r:id="rId2"/>
    <p:sldId id="296" r:id="rId3"/>
    <p:sldId id="368" r:id="rId4"/>
    <p:sldId id="369" r:id="rId5"/>
    <p:sldId id="297" r:id="rId6"/>
    <p:sldId id="380" r:id="rId7"/>
    <p:sldId id="385" r:id="rId8"/>
    <p:sldId id="329" r:id="rId9"/>
    <p:sldId id="384" r:id="rId10"/>
    <p:sldId id="381" r:id="rId11"/>
    <p:sldId id="389" r:id="rId12"/>
    <p:sldId id="382" r:id="rId13"/>
    <p:sldId id="387" r:id="rId14"/>
    <p:sldId id="388" r:id="rId15"/>
    <p:sldId id="383" r:id="rId16"/>
    <p:sldId id="313" r:id="rId17"/>
  </p:sldIdLst>
  <p:sldSz cx="9144000" cy="6858000" type="screen4x3"/>
  <p:notesSz cx="7010400" cy="9396413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5834E"/>
    <a:srgbClr val="4B4B4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>
      <p:cViewPr>
        <p:scale>
          <a:sx n="70" d="100"/>
          <a:sy n="70" d="100"/>
        </p:scale>
        <p:origin x="-2100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192.168.40.226\pol_projektek\DEREX\HVG.CIKK.2014.04\derex_cikk_abrak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192.168.40.226\pol_projektek\DEREX\HVG.CIKK.2014.04\derex_cikk_abrak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rgbClr val="616163"/>
                </a:solidFill>
              </a:defRPr>
            </a:pPr>
            <a:r>
              <a:rPr lang="hu-HU" sz="1600">
                <a:solidFill>
                  <a:srgbClr val="616163"/>
                </a:solidFill>
              </a:rPr>
              <a:t>DEREX index értékek - Magyarország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6.7803473061937555E-2"/>
          <c:y val="0.10853336696757312"/>
          <c:w val="0.59320351336826549"/>
          <c:h val="0.80253476360746856"/>
        </c:manualLayout>
      </c:layout>
      <c:lineChart>
        <c:grouping val="standard"/>
        <c:ser>
          <c:idx val="0"/>
          <c:order val="0"/>
          <c:tx>
            <c:strRef>
              <c:f>'1'!$B$5</c:f>
              <c:strCache>
                <c:ptCount val="1"/>
                <c:pt idx="0">
                  <c:v>Előítéletesség és jóléti sovinizmus</c:v>
                </c:pt>
              </c:strCache>
            </c:strRef>
          </c:tx>
          <c:spPr>
            <a:ln w="38100"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circle"/>
            <c:size val="6"/>
            <c:spPr>
              <a:solidFill>
                <a:schemeClr val="bg1"/>
              </a:solidFill>
              <a:ln w="12700">
                <a:solidFill>
                  <a:prstClr val="black">
                    <a:lumMod val="50000"/>
                    <a:lumOff val="50000"/>
                  </a:prstClr>
                </a:solidFill>
              </a:ln>
            </c:spPr>
          </c:marker>
          <c:cat>
            <c:strRef>
              <c:f>'1'!$C$4:$H$4</c:f>
              <c:strCache>
                <c:ptCount val="6"/>
                <c:pt idx="0">
                  <c:v>2002-2003</c:v>
                </c:pt>
                <c:pt idx="1">
                  <c:v>2004-2005</c:v>
                </c:pt>
                <c:pt idx="2">
                  <c:v>2006-2007</c:v>
                </c:pt>
                <c:pt idx="3">
                  <c:v>2008-2009</c:v>
                </c:pt>
                <c:pt idx="4">
                  <c:v>2010-2011</c:v>
                </c:pt>
                <c:pt idx="5">
                  <c:v>2012-2013</c:v>
                </c:pt>
              </c:strCache>
            </c:strRef>
          </c:cat>
          <c:val>
            <c:numRef>
              <c:f>'1'!$C$5:$H$5</c:f>
              <c:numCache>
                <c:formatCode>0%</c:formatCode>
                <c:ptCount val="6"/>
                <c:pt idx="0">
                  <c:v>0.37329376854599405</c:v>
                </c:pt>
                <c:pt idx="1">
                  <c:v>0.46061916141618175</c:v>
                </c:pt>
                <c:pt idx="2">
                  <c:v>0.5513463971066126</c:v>
                </c:pt>
                <c:pt idx="3">
                  <c:v>0.52426981425698771</c:v>
                </c:pt>
                <c:pt idx="4">
                  <c:v>0.49391415759128848</c:v>
                </c:pt>
                <c:pt idx="5">
                  <c:v>0.44786494538232402</c:v>
                </c:pt>
              </c:numCache>
            </c:numRef>
          </c:val>
        </c:ser>
        <c:ser>
          <c:idx val="1"/>
          <c:order val="1"/>
          <c:tx>
            <c:strRef>
              <c:f>'1'!$B$6</c:f>
              <c:strCache>
                <c:ptCount val="1"/>
                <c:pt idx="0">
                  <c:v>Rendszerellenesség</c:v>
                </c:pt>
              </c:strCache>
            </c:strRef>
          </c:tx>
          <c:spPr>
            <a:ln w="38100">
              <a:solidFill>
                <a:srgbClr val="F4B70A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 w="12700">
                <a:solidFill>
                  <a:srgbClr val="F4B70A"/>
                </a:solidFill>
              </a:ln>
            </c:spPr>
          </c:marker>
          <c:cat>
            <c:strRef>
              <c:f>'1'!$C$4:$H$4</c:f>
              <c:strCache>
                <c:ptCount val="6"/>
                <c:pt idx="0">
                  <c:v>2002-2003</c:v>
                </c:pt>
                <c:pt idx="1">
                  <c:v>2004-2005</c:v>
                </c:pt>
                <c:pt idx="2">
                  <c:v>2006-2007</c:v>
                </c:pt>
                <c:pt idx="3">
                  <c:v>2008-2009</c:v>
                </c:pt>
                <c:pt idx="4">
                  <c:v>2010-2011</c:v>
                </c:pt>
                <c:pt idx="5">
                  <c:v>2012-2013</c:v>
                </c:pt>
              </c:strCache>
            </c:strRef>
          </c:cat>
          <c:val>
            <c:numRef>
              <c:f>'1'!$C$6:$H$6</c:f>
              <c:numCache>
                <c:formatCode>0%</c:formatCode>
                <c:ptCount val="6"/>
                <c:pt idx="0">
                  <c:v>0.12403560830860542</c:v>
                </c:pt>
                <c:pt idx="1">
                  <c:v>0.22284085967612421</c:v>
                </c:pt>
                <c:pt idx="2">
                  <c:v>0.32576547790466925</c:v>
                </c:pt>
                <c:pt idx="3">
                  <c:v>0.45527305492133197</c:v>
                </c:pt>
                <c:pt idx="4">
                  <c:v>0.20884048686739337</c:v>
                </c:pt>
                <c:pt idx="5">
                  <c:v>0.25074478649453824</c:v>
                </c:pt>
              </c:numCache>
            </c:numRef>
          </c:val>
        </c:ser>
        <c:ser>
          <c:idx val="2"/>
          <c:order val="2"/>
          <c:tx>
            <c:strRef>
              <c:f>'1'!$B$7</c:f>
              <c:strCache>
                <c:ptCount val="1"/>
                <c:pt idx="0">
                  <c:v>Jobboldali értékorientáció</c:v>
                </c:pt>
              </c:strCache>
            </c:strRef>
          </c:tx>
          <c:spPr>
            <a:ln w="38100">
              <a:solidFill>
                <a:srgbClr val="3563C9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 w="12700">
                <a:solidFill>
                  <a:srgbClr val="3563C9"/>
                </a:solidFill>
              </a:ln>
            </c:spPr>
          </c:marker>
          <c:cat>
            <c:strRef>
              <c:f>'1'!$C$4:$H$4</c:f>
              <c:strCache>
                <c:ptCount val="6"/>
                <c:pt idx="0">
                  <c:v>2002-2003</c:v>
                </c:pt>
                <c:pt idx="1">
                  <c:v>2004-2005</c:v>
                </c:pt>
                <c:pt idx="2">
                  <c:v>2006-2007</c:v>
                </c:pt>
                <c:pt idx="3">
                  <c:v>2008-2009</c:v>
                </c:pt>
                <c:pt idx="4">
                  <c:v>2010-2011</c:v>
                </c:pt>
                <c:pt idx="5">
                  <c:v>2012-2013</c:v>
                </c:pt>
              </c:strCache>
            </c:strRef>
          </c:cat>
          <c:val>
            <c:numRef>
              <c:f>'1'!$C$7:$H$7</c:f>
              <c:numCache>
                <c:formatCode>0%</c:formatCode>
                <c:ptCount val="6"/>
                <c:pt idx="0">
                  <c:v>0.27774480712166189</c:v>
                </c:pt>
                <c:pt idx="1">
                  <c:v>0.29465608322206405</c:v>
                </c:pt>
                <c:pt idx="2">
                  <c:v>0.29145380426369183</c:v>
                </c:pt>
                <c:pt idx="3">
                  <c:v>0.27334915625887685</c:v>
                </c:pt>
                <c:pt idx="4">
                  <c:v>0.32607303010890526</c:v>
                </c:pt>
                <c:pt idx="5">
                  <c:v>0.21400198609731894</c:v>
                </c:pt>
              </c:numCache>
            </c:numRef>
          </c:val>
        </c:ser>
        <c:ser>
          <c:idx val="3"/>
          <c:order val="3"/>
          <c:tx>
            <c:strRef>
              <c:f>'1'!$B$8</c:f>
              <c:strCache>
                <c:ptCount val="1"/>
                <c:pt idx="0">
                  <c:v>Félelem, bizalmatlanság, pesszimizmus</c:v>
                </c:pt>
              </c:strCache>
            </c:strRef>
          </c:tx>
          <c:spPr>
            <a:ln w="38100">
              <a:solidFill>
                <a:srgbClr val="E94715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 w="12700">
                <a:solidFill>
                  <a:srgbClr val="E94715"/>
                </a:solidFill>
              </a:ln>
            </c:spPr>
          </c:marker>
          <c:cat>
            <c:strRef>
              <c:f>'1'!$C$4:$H$4</c:f>
              <c:strCache>
                <c:ptCount val="6"/>
                <c:pt idx="0">
                  <c:v>2002-2003</c:v>
                </c:pt>
                <c:pt idx="1">
                  <c:v>2004-2005</c:v>
                </c:pt>
                <c:pt idx="2">
                  <c:v>2006-2007</c:v>
                </c:pt>
                <c:pt idx="3">
                  <c:v>2008-2009</c:v>
                </c:pt>
                <c:pt idx="4">
                  <c:v>2010-2011</c:v>
                </c:pt>
                <c:pt idx="5">
                  <c:v>2012-2013</c:v>
                </c:pt>
              </c:strCache>
            </c:strRef>
          </c:cat>
          <c:val>
            <c:numRef>
              <c:f>'1'!$C$8:$H$8</c:f>
              <c:numCache>
                <c:formatCode>0%</c:formatCode>
                <c:ptCount val="6"/>
                <c:pt idx="0">
                  <c:v>0.19050445103857569</c:v>
                </c:pt>
                <c:pt idx="1">
                  <c:v>0.18599268591978893</c:v>
                </c:pt>
                <c:pt idx="2">
                  <c:v>0.20918572168078617</c:v>
                </c:pt>
                <c:pt idx="3">
                  <c:v>0.27248070018452897</c:v>
                </c:pt>
                <c:pt idx="4">
                  <c:v>0.19538757206918669</c:v>
                </c:pt>
                <c:pt idx="5">
                  <c:v>0.19116186693147966</c:v>
                </c:pt>
              </c:numCache>
            </c:numRef>
          </c:val>
        </c:ser>
        <c:ser>
          <c:idx val="4"/>
          <c:order val="4"/>
          <c:tx>
            <c:strRef>
              <c:f>'1'!$B$9</c:f>
              <c:strCache>
                <c:ptCount val="1"/>
                <c:pt idx="0">
                  <c:v>DEREX</c:v>
                </c:pt>
              </c:strCache>
            </c:strRef>
          </c:tx>
          <c:spPr>
            <a:ln w="38100">
              <a:solidFill>
                <a:srgbClr val="BD8B51"/>
              </a:solidFill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srgbClr val="BD8B51"/>
                </a:solidFill>
              </a:ln>
            </c:spPr>
          </c:marker>
          <c:cat>
            <c:strRef>
              <c:f>'1'!$C$4:$H$4</c:f>
              <c:strCache>
                <c:ptCount val="6"/>
                <c:pt idx="0">
                  <c:v>2002-2003</c:v>
                </c:pt>
                <c:pt idx="1">
                  <c:v>2004-2005</c:v>
                </c:pt>
                <c:pt idx="2">
                  <c:v>2006-2007</c:v>
                </c:pt>
                <c:pt idx="3">
                  <c:v>2008-2009</c:v>
                </c:pt>
                <c:pt idx="4">
                  <c:v>2010-2011</c:v>
                </c:pt>
                <c:pt idx="5">
                  <c:v>2012-2013</c:v>
                </c:pt>
              </c:strCache>
            </c:strRef>
          </c:cat>
          <c:val>
            <c:numRef>
              <c:f>'1'!$C$9:$H$9</c:f>
              <c:numCache>
                <c:formatCode>0.0%</c:formatCode>
                <c:ptCount val="6"/>
                <c:pt idx="0">
                  <c:v>9.8516320474777541E-2</c:v>
                </c:pt>
                <c:pt idx="1">
                  <c:v>0.11764344613312577</c:v>
                </c:pt>
                <c:pt idx="2">
                  <c:v>0.17374730187640447</c:v>
                </c:pt>
                <c:pt idx="3">
                  <c:v>0.2072897590188173</c:v>
                </c:pt>
                <c:pt idx="4">
                  <c:v>0.11338885329916733</c:v>
                </c:pt>
                <c:pt idx="5">
                  <c:v>0.1166832174776565</c:v>
                </c:pt>
              </c:numCache>
            </c:numRef>
          </c:val>
        </c:ser>
        <c:marker val="1"/>
        <c:axId val="65431424"/>
        <c:axId val="55763712"/>
      </c:lineChart>
      <c:catAx>
        <c:axId val="65431424"/>
        <c:scaling>
          <c:orientation val="minMax"/>
        </c:scaling>
        <c:axPos val="b"/>
        <c:numFmt formatCode="mmm/yy" sourceLinked="1"/>
        <c:tickLblPos val="nextTo"/>
        <c:spPr>
          <a:ln w="190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900" b="1">
                <a:solidFill>
                  <a:srgbClr val="616163"/>
                </a:solidFill>
              </a:defRPr>
            </a:pPr>
            <a:endParaRPr lang="en-US"/>
          </a:p>
        </c:txPr>
        <c:crossAx val="55763712"/>
        <c:crosses val="autoZero"/>
        <c:lblAlgn val="ctr"/>
        <c:lblOffset val="0"/>
      </c:catAx>
      <c:valAx>
        <c:axId val="55763712"/>
        <c:scaling>
          <c:orientation val="minMax"/>
          <c:max val="0.58000000000000018"/>
          <c:min val="0"/>
        </c:scaling>
        <c:axPos val="l"/>
        <c:majorGridlines>
          <c:spPr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c:spPr>
        </c:majorGridlines>
        <c:numFmt formatCode="0%" sourceLinked="1"/>
        <c:tickLblPos val="nextTo"/>
        <c:spPr>
          <a:ln w="19050">
            <a:solidFill>
              <a:sysClr val="windowText" lastClr="000000">
                <a:lumMod val="50000"/>
                <a:lumOff val="50000"/>
              </a:sysClr>
            </a:solidFill>
            <a:tailEnd type="stealth"/>
          </a:ln>
        </c:spPr>
        <c:txPr>
          <a:bodyPr/>
          <a:lstStyle/>
          <a:p>
            <a:pPr>
              <a:defRPr sz="900" b="1">
                <a:solidFill>
                  <a:srgbClr val="616163"/>
                </a:solidFill>
              </a:defRPr>
            </a:pPr>
            <a:endParaRPr lang="en-US"/>
          </a:p>
        </c:txPr>
        <c:crossAx val="65431424"/>
        <c:crosses val="autoZero"/>
        <c:crossBetween val="between"/>
        <c:majorUnit val="0.1"/>
      </c:valAx>
      <c:spPr>
        <a:solidFill>
          <a:srgbClr val="F3F3F4"/>
        </a:solidFill>
      </c:spPr>
    </c:plotArea>
    <c:legend>
      <c:legendPos val="r"/>
      <c:layout>
        <c:manualLayout>
          <c:xMode val="edge"/>
          <c:yMode val="edge"/>
          <c:x val="0.66884959021900192"/>
          <c:y val="0.24288173751820971"/>
          <c:w val="0.31835315061131264"/>
          <c:h val="0.66783538604158743"/>
        </c:manualLayout>
      </c:layout>
      <c:txPr>
        <a:bodyPr/>
        <a:lstStyle/>
        <a:p>
          <a:pPr>
            <a:defRPr b="1">
              <a:solidFill>
                <a:schemeClr val="tx1">
                  <a:lumMod val="50000"/>
                  <a:lumOff val="50000"/>
                </a:schemeClr>
              </a:solidFill>
            </a:defRPr>
          </a:pPr>
          <a:endParaRPr lang="en-US"/>
        </a:p>
      </c:txPr>
    </c:legend>
    <c:plotVisOnly val="1"/>
  </c:chart>
  <c:spPr>
    <a:solidFill>
      <a:srgbClr val="F3F3F4"/>
    </a:solidFill>
    <a:ln w="12700"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hu-HU" sz="1600">
                <a:solidFill>
                  <a:srgbClr val="616163"/>
                </a:solidFill>
              </a:rPr>
              <a:t>DEREX alindex értékek egyes</a:t>
            </a:r>
            <a:r>
              <a:rPr lang="hu-HU" sz="1600" baseline="0">
                <a:solidFill>
                  <a:srgbClr val="616163"/>
                </a:solidFill>
              </a:rPr>
              <a:t> pártpreferencia-csoportokban</a:t>
            </a:r>
            <a:endParaRPr lang="en-US" sz="1600">
              <a:solidFill>
                <a:srgbClr val="616163"/>
              </a:solidFill>
            </a:endParaRPr>
          </a:p>
        </c:rich>
      </c:tx>
      <c:layout>
        <c:manualLayout>
          <c:xMode val="edge"/>
          <c:yMode val="edge"/>
          <c:x val="0.17216173549709227"/>
          <c:y val="2.7334845399088741E-2"/>
        </c:manualLayout>
      </c:layout>
      <c:overlay val="1"/>
    </c:title>
    <c:plotArea>
      <c:layout>
        <c:manualLayout>
          <c:layoutTarget val="inner"/>
          <c:xMode val="edge"/>
          <c:yMode val="edge"/>
          <c:x val="8.0102987782779092E-2"/>
          <c:y val="0.15364345200960586"/>
          <c:w val="0.90169989882013923"/>
          <c:h val="0.67178807055626333"/>
        </c:manualLayout>
      </c:layout>
      <c:barChart>
        <c:barDir val="col"/>
        <c:grouping val="clustered"/>
        <c:ser>
          <c:idx val="2"/>
          <c:order val="0"/>
          <c:tx>
            <c:strRef>
              <c:f>'2'!$B$5</c:f>
              <c:strCache>
                <c:ptCount val="1"/>
                <c:pt idx="0">
                  <c:v>MSZP szimpatizánsok</c:v>
                </c:pt>
              </c:strCache>
            </c:strRef>
          </c:tx>
          <c:spPr>
            <a:solidFill>
              <a:srgbClr val="045E81"/>
            </a:solidFill>
          </c:spPr>
          <c:cat>
            <c:strRef>
              <c:f>'2'!$C$2:$G$2</c:f>
              <c:strCache>
                <c:ptCount val="5"/>
                <c:pt idx="0">
                  <c:v>Előítéletesség és jóléti sovinizmus</c:v>
                </c:pt>
                <c:pt idx="1">
                  <c:v>Rendszerellenesség</c:v>
                </c:pt>
                <c:pt idx="2">
                  <c:v>Jobboldali értékorientáció</c:v>
                </c:pt>
                <c:pt idx="3">
                  <c:v>Félelem, bizalmatlanság, pesszimizmus</c:v>
                </c:pt>
                <c:pt idx="4">
                  <c:v>DEREX</c:v>
                </c:pt>
              </c:strCache>
            </c:strRef>
          </c:cat>
          <c:val>
            <c:numRef>
              <c:f>'2'!$C$5:$G$5</c:f>
              <c:numCache>
                <c:formatCode>0.0%</c:formatCode>
                <c:ptCount val="5"/>
                <c:pt idx="0">
                  <c:v>0.47000000000000008</c:v>
                </c:pt>
                <c:pt idx="1">
                  <c:v>0.33700000000000024</c:v>
                </c:pt>
                <c:pt idx="2">
                  <c:v>0.15000000000000008</c:v>
                </c:pt>
                <c:pt idx="3">
                  <c:v>0.17</c:v>
                </c:pt>
                <c:pt idx="4">
                  <c:v>0.13500000000000001</c:v>
                </c:pt>
              </c:numCache>
            </c:numRef>
          </c:val>
        </c:ser>
        <c:ser>
          <c:idx val="1"/>
          <c:order val="1"/>
          <c:tx>
            <c:strRef>
              <c:f>'2'!$B$4</c:f>
              <c:strCache>
                <c:ptCount val="1"/>
                <c:pt idx="0">
                  <c:v>Fidesz szimpatizánsok</c:v>
                </c:pt>
              </c:strCache>
            </c:strRef>
          </c:tx>
          <c:spPr>
            <a:solidFill>
              <a:srgbClr val="84A6BF"/>
            </a:solidFill>
          </c:spPr>
          <c:cat>
            <c:strRef>
              <c:f>'2'!$C$2:$G$2</c:f>
              <c:strCache>
                <c:ptCount val="5"/>
                <c:pt idx="0">
                  <c:v>Előítéletesség és jóléti sovinizmus</c:v>
                </c:pt>
                <c:pt idx="1">
                  <c:v>Rendszerellenesség</c:v>
                </c:pt>
                <c:pt idx="2">
                  <c:v>Jobboldali értékorientáció</c:v>
                </c:pt>
                <c:pt idx="3">
                  <c:v>Félelem, bizalmatlanság, pesszimizmus</c:v>
                </c:pt>
                <c:pt idx="4">
                  <c:v>DEREX</c:v>
                </c:pt>
              </c:strCache>
            </c:strRef>
          </c:cat>
          <c:val>
            <c:numRef>
              <c:f>'2'!$C$4:$G$4</c:f>
              <c:numCache>
                <c:formatCode>0.0%</c:formatCode>
                <c:ptCount val="5"/>
                <c:pt idx="0">
                  <c:v>0.42500000000000021</c:v>
                </c:pt>
                <c:pt idx="1">
                  <c:v>8.9000000000000065E-2</c:v>
                </c:pt>
                <c:pt idx="2">
                  <c:v>0.41100000000000014</c:v>
                </c:pt>
                <c:pt idx="3">
                  <c:v>0.129</c:v>
                </c:pt>
                <c:pt idx="4">
                  <c:v>7.5000000000000011E-2</c:v>
                </c:pt>
              </c:numCache>
            </c:numRef>
          </c:val>
        </c:ser>
        <c:ser>
          <c:idx val="0"/>
          <c:order val="2"/>
          <c:tx>
            <c:strRef>
              <c:f>'2'!$B$3</c:f>
              <c:strCache>
                <c:ptCount val="1"/>
                <c:pt idx="0">
                  <c:v>Jobbik szimpatizánsok</c:v>
                </c:pt>
              </c:strCache>
            </c:strRef>
          </c:tx>
          <c:spPr>
            <a:solidFill>
              <a:srgbClr val="C0D2E0"/>
            </a:solidFill>
          </c:spPr>
          <c:cat>
            <c:strRef>
              <c:f>'2'!$C$2:$G$2</c:f>
              <c:strCache>
                <c:ptCount val="5"/>
                <c:pt idx="0">
                  <c:v>Előítéletesség és jóléti sovinizmus</c:v>
                </c:pt>
                <c:pt idx="1">
                  <c:v>Rendszerellenesség</c:v>
                </c:pt>
                <c:pt idx="2">
                  <c:v>Jobboldali értékorientáció</c:v>
                </c:pt>
                <c:pt idx="3">
                  <c:v>Félelem, bizalmatlanság, pesszimizmus</c:v>
                </c:pt>
                <c:pt idx="4">
                  <c:v>DEREX</c:v>
                </c:pt>
              </c:strCache>
            </c:strRef>
          </c:cat>
          <c:val>
            <c:numRef>
              <c:f>'2'!$C$3:$G$3</c:f>
              <c:numCache>
                <c:formatCode>0.0%</c:formatCode>
                <c:ptCount val="5"/>
                <c:pt idx="0">
                  <c:v>0.65500000000000036</c:v>
                </c:pt>
                <c:pt idx="1">
                  <c:v>0.27100000000000002</c:v>
                </c:pt>
                <c:pt idx="2">
                  <c:v>0.45900000000000002</c:v>
                </c:pt>
                <c:pt idx="3">
                  <c:v>0.23100000000000001</c:v>
                </c:pt>
                <c:pt idx="4">
                  <c:v>0.24700000000000008</c:v>
                </c:pt>
              </c:numCache>
            </c:numRef>
          </c:val>
        </c:ser>
        <c:gapWidth val="50"/>
        <c:overlap val="-10"/>
        <c:axId val="74753536"/>
        <c:axId val="74755072"/>
      </c:barChart>
      <c:catAx>
        <c:axId val="74753536"/>
        <c:scaling>
          <c:orientation val="minMax"/>
        </c:scaling>
        <c:axPos val="b"/>
        <c:numFmt formatCode="General" sourceLinked="1"/>
        <c:tickLblPos val="nextTo"/>
        <c:crossAx val="74755072"/>
        <c:crosses val="autoZero"/>
        <c:auto val="1"/>
        <c:lblAlgn val="ctr"/>
        <c:lblOffset val="0"/>
      </c:catAx>
      <c:valAx>
        <c:axId val="74755072"/>
        <c:scaling>
          <c:orientation val="minMax"/>
          <c:max val="0.66000000000000136"/>
          <c:min val="0"/>
        </c:scaling>
        <c:axPos val="l"/>
        <c:majorGridlines>
          <c:spPr>
            <a:ln w="12700">
              <a:solidFill>
                <a:srgbClr val="616163"/>
              </a:solidFill>
              <a:prstDash val="sysDot"/>
            </a:ln>
          </c:spPr>
        </c:majorGridlines>
        <c:numFmt formatCode="0%" sourceLinked="0"/>
        <c:tickLblPos val="nextTo"/>
        <c:crossAx val="74753536"/>
        <c:crosses val="autoZero"/>
        <c:crossBetween val="between"/>
        <c:majorUnit val="0.1"/>
      </c:valAx>
    </c:plotArea>
    <c:legend>
      <c:legendPos val="t"/>
      <c:layout>
        <c:manualLayout>
          <c:xMode val="edge"/>
          <c:yMode val="edge"/>
          <c:x val="0.69824888233401072"/>
          <c:y val="0.25815036593479745"/>
          <c:w val="0.28294840095400603"/>
          <c:h val="0.18651473954977207"/>
        </c:manualLayout>
      </c:layout>
      <c:spPr>
        <a:solidFill>
          <a:schemeClr val="bg1"/>
        </a:solidFill>
      </c:spPr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704BD82-D2C8-4D4C-B92B-C52441565776}" type="datetimeFigureOut">
              <a:rPr lang="en-GB"/>
              <a:pPr>
                <a:defRPr/>
              </a:pPr>
              <a:t>30/04/2014</a:t>
            </a:fld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63296"/>
            <a:ext cx="5608320" cy="4228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Mintaszöveg szerkesztése</a:t>
            </a:r>
          </a:p>
          <a:p>
            <a:pPr lvl="1"/>
            <a:r>
              <a:rPr lang="en-GB" noProof="0" smtClean="0"/>
              <a:t>Második szint</a:t>
            </a:r>
          </a:p>
          <a:p>
            <a:pPr lvl="2"/>
            <a:r>
              <a:rPr lang="en-GB" noProof="0" smtClean="0"/>
              <a:t>Harmadik szint</a:t>
            </a:r>
          </a:p>
          <a:p>
            <a:pPr lvl="3"/>
            <a:r>
              <a:rPr lang="en-GB" noProof="0" smtClean="0"/>
              <a:t>Negyedik szint</a:t>
            </a:r>
          </a:p>
          <a:p>
            <a:pPr lvl="4"/>
            <a:r>
              <a:rPr lang="en-GB" noProof="0" smtClean="0"/>
              <a:t>Ötödik szint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4961"/>
            <a:ext cx="3037840" cy="46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4" tIns="46872" rIns="93744" bIns="4687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924961"/>
            <a:ext cx="3037840" cy="46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4" tIns="46872" rIns="93744" bIns="4687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15D83E2-E5D0-44F4-B10D-839C06AF47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90999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2303605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D83E2-E5D0-44F4-B10D-839C06AF478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4361" indent="-234361" eaLnBrk="1" hangingPunct="1">
              <a:buAutoNum type="alphaUcParenBoth"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424735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2059264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D83E2-E5D0-44F4-B10D-839C06AF478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3666293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2059264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4361" indent="-234361" eaLnBrk="1" hangingPunct="1">
              <a:buAutoNum type="alphaUcParenBoth"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3826355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D83E2-E5D0-44F4-B10D-839C06AF478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2944207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2059264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D83E2-E5D0-44F4-B10D-839C06AF478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4361" indent="-234361" eaLnBrk="1" hangingPunct="1">
              <a:buAutoNum type="alphaUcParenBoth"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4173169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D83E2-E5D0-44F4-B10D-839C06AF478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72250" y="609600"/>
            <a:ext cx="188595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550545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36957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62500" y="1981200"/>
            <a:ext cx="36957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7543800" cy="4114800"/>
          </a:xfrm>
        </p:spPr>
        <p:txBody>
          <a:bodyPr/>
          <a:lstStyle/>
          <a:p>
            <a:pPr lvl="0"/>
            <a:r>
              <a:rPr lang="hu-HU" noProof="0" smtClean="0"/>
              <a:t>Táblázat beszúrásához kattintson az ikonra</a:t>
            </a:r>
            <a:endParaRPr lang="hu-HU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36957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762500" y="1981200"/>
            <a:ext cx="3695700" cy="1981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762500" y="4114800"/>
            <a:ext cx="3695700" cy="1981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75438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625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 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solidFill>
            <a:srgbClr val="BA864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solidFill>
            <a:srgbClr val="BA864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61400" y="6570663"/>
            <a:ext cx="361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12B3EF2B-968F-46EF-84B1-406BF50B594A}" type="slidenum">
              <a:rPr lang="hu-HU" sz="1200">
                <a:latin typeface="Times New Roman" pitchFamily="18" charset="0"/>
              </a:rPr>
              <a:pPr>
                <a:defRPr/>
              </a:pPr>
              <a:t>‹#›</a:t>
            </a:fld>
            <a:endParaRPr lang="hu-HU" sz="1200">
              <a:latin typeface="Times New Roman" pitchFamily="18" charset="0"/>
            </a:endParaRPr>
          </a:p>
        </p:txBody>
      </p:sp>
      <p:pic>
        <p:nvPicPr>
          <p:cNvPr id="1031" name="Picture 16" descr="PC_logo_icon_origina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3200" y="6465888"/>
            <a:ext cx="368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 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 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 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 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 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 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 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 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 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ím 1"/>
          <p:cNvSpPr>
            <a:spLocks noGrp="1"/>
          </p:cNvSpPr>
          <p:nvPr>
            <p:ph type="ctrTitle"/>
          </p:nvPr>
        </p:nvSpPr>
        <p:spPr>
          <a:xfrm>
            <a:off x="179388" y="1196752"/>
            <a:ext cx="8785225" cy="324036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Bef>
                <a:spcPts val="2000"/>
              </a:spcBef>
              <a:spcAft>
                <a:spcPts val="0"/>
              </a:spcAft>
              <a:defRPr/>
            </a:pPr>
            <a: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Áttörhetnek a szélsőségesek az </a:t>
            </a:r>
            <a:b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EP-választáson?</a:t>
            </a:r>
            <a:b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hu-HU" sz="3200" i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Szélsőjobboldali eszmék iránti társadalmi kereslet változása Európában</a:t>
            </a:r>
            <a:endParaRPr lang="en-US" sz="32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7411" name="Téglalap 3"/>
          <p:cNvSpPr>
            <a:spLocks noChangeArrowheads="1"/>
          </p:cNvSpPr>
          <p:nvPr/>
        </p:nvSpPr>
        <p:spPr bwMode="auto">
          <a:xfrm>
            <a:off x="179388" y="6381750"/>
            <a:ext cx="504825" cy="4762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</a:pPr>
            <a:endParaRPr lang="en-GB" sz="2400">
              <a:latin typeface="Verdana" pitchFamily="34" charset="0"/>
            </a:endParaRPr>
          </a:p>
        </p:txBody>
      </p:sp>
      <p:pic>
        <p:nvPicPr>
          <p:cNvPr id="4" name="Kép 3" descr="PC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22146" y="5044387"/>
            <a:ext cx="2099708" cy="1186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artalom helye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832723"/>
          </a:xfrm>
        </p:spPr>
        <p:txBody>
          <a:bodyPr>
            <a:normAutofit/>
          </a:bodyPr>
          <a:lstStyle/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Az Európa stabilitására kockázatot jelentő attitűdök a kontinens keleti és déli részét fenyegetik a legerősebben.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Lehet, hogy Nyugat-Európa sok országában előretörőben van a szélsőjobb, a társadalom azonban általában továbbra is kevésbé fogékony a teljes kirekesztést és a rendszer radikális átalakítását ígérő ideológiákra. Nem véletlen, hogy Nyugat-Európa szélsőjobboldali pártjai egyre visszafogottabban előítéletesek.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Ezek a pártok Európa-ellenesek, de határozottan kizárják az együttműködés lehetőségét Kelet- és Dél-Európa sokszor általuk is neonácinak bélyegzett erőivel: a Jobbikkal, a bolgár Atakával és a görög Arany Hajnallal.</a:t>
            </a:r>
            <a:endParaRPr lang="en-US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/>
          <a:srcRect b="27468"/>
          <a:stretch>
            <a:fillRect/>
          </a:stretch>
        </p:blipFill>
        <p:spPr bwMode="auto">
          <a:xfrm>
            <a:off x="0" y="0"/>
            <a:ext cx="914400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zövegdoboz 7"/>
          <p:cNvSpPr txBox="1"/>
          <p:nvPr/>
        </p:nvSpPr>
        <p:spPr>
          <a:xfrm>
            <a:off x="1907704" y="3140968"/>
            <a:ext cx="5904656" cy="707886"/>
          </a:xfrm>
          <a:prstGeom prst="rect">
            <a:avLst/>
          </a:prstGeom>
          <a:solidFill>
            <a:schemeClr val="tx1">
              <a:lumMod val="85000"/>
              <a:lumOff val="15000"/>
              <a:alpha val="72000"/>
            </a:schemeClr>
          </a:solidFill>
          <a:ln w="19050">
            <a:solidFill>
              <a:srgbClr val="B5834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4000" b="1" smtClean="0">
                <a:solidFill>
                  <a:schemeClr val="bg1"/>
                </a:solidFill>
                <a:latin typeface="Calibri" pitchFamily="34" charset="0"/>
              </a:rPr>
              <a:t>derexindex.eu</a:t>
            </a:r>
            <a:endParaRPr lang="en-US" sz="40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ím 1"/>
          <p:cNvSpPr>
            <a:spLocks noGrp="1"/>
          </p:cNvSpPr>
          <p:nvPr>
            <p:ph type="ctrTitle"/>
          </p:nvPr>
        </p:nvSpPr>
        <p:spPr>
          <a:xfrm>
            <a:off x="179388" y="1557338"/>
            <a:ext cx="8785225" cy="22320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Szélsőjobb pártok az EP-ben</a:t>
            </a:r>
            <a:endParaRPr lang="en-GB" sz="4800" b="1" cap="small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7411" name="Téglalap 3"/>
          <p:cNvSpPr>
            <a:spLocks noChangeArrowheads="1"/>
          </p:cNvSpPr>
          <p:nvPr/>
        </p:nvSpPr>
        <p:spPr bwMode="auto">
          <a:xfrm>
            <a:off x="179388" y="6381750"/>
            <a:ext cx="504825" cy="4762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</a:pPr>
            <a:endParaRPr lang="en-GB" sz="2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5"/>
            <a:ext cx="1023938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Kép 4" descr="pc_logo_transparent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363" y="6215063"/>
            <a:ext cx="490537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1209675" y="4629150"/>
            <a:ext cx="7810500" cy="1800225"/>
          </a:xfrm>
        </p:spPr>
        <p:txBody>
          <a:bodyPr/>
          <a:lstStyle/>
          <a:p>
            <a:pPr algn="l">
              <a:defRPr/>
            </a:pPr>
            <a:endParaRPr lang="hu-H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hu-HU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hu-HU" dirty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276225"/>
            <a:ext cx="7191375" cy="474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5"/>
            <a:ext cx="1023938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Kép 4" descr="pc_logo_transparent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363" y="6215063"/>
            <a:ext cx="490537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1209675" y="4629150"/>
            <a:ext cx="7810500" cy="1800225"/>
          </a:xfrm>
        </p:spPr>
        <p:txBody>
          <a:bodyPr/>
          <a:lstStyle/>
          <a:p>
            <a:pPr algn="l">
              <a:defRPr/>
            </a:pPr>
            <a:endParaRPr lang="hu-H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hu-HU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hu-HU" dirty="0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8068"/>
            <a:ext cx="8964488" cy="656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artalom helye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83272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hu-HU" sz="2000" b="1" dirty="0" smtClean="0">
                <a:latin typeface="Calibri" pitchFamily="34" charset="0"/>
              </a:rPr>
              <a:t>A szélsőjobb erők EP-képviselete a nem teljes körű szövetség ellenére is jelentősen erősödhet: a mandátumaik aránya 8-ról 17 százalékra nőhet a </a:t>
            </a:r>
            <a:r>
              <a:rPr lang="hu-HU" sz="2000" b="1" dirty="0" err="1" smtClean="0">
                <a:latin typeface="Calibri" pitchFamily="34" charset="0"/>
              </a:rPr>
              <a:t>Votewatch</a:t>
            </a:r>
            <a:r>
              <a:rPr lang="hu-HU" sz="2000" b="1" dirty="0" smtClean="0">
                <a:latin typeface="Calibri" pitchFamily="34" charset="0"/>
              </a:rPr>
              <a:t> előrejelzései szerint.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Több országban (Franciaországban, Hollandiában, Nagy-Britanniában, Magyarországon, Ausztriában) akár a második helyen is befuthatnak ezek a pártok.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Valószínű, hogy oroszbarát, unióellenes frakció is alakulhat az EP-ben a francia </a:t>
            </a:r>
            <a:r>
              <a:rPr lang="hu-HU" sz="2000" dirty="0" err="1" smtClean="0">
                <a:latin typeface="Calibri" pitchFamily="34" charset="0"/>
              </a:rPr>
              <a:t>Marine</a:t>
            </a:r>
            <a:r>
              <a:rPr lang="hu-HU" sz="2000" dirty="0" smtClean="0">
                <a:latin typeface="Calibri" pitchFamily="34" charset="0"/>
              </a:rPr>
              <a:t> Le Pen vezetésével, 37 mandátummal. Tagok: FN (20), PVV (4), FPÖ (4) </a:t>
            </a:r>
            <a:r>
              <a:rPr lang="hu-HU" sz="2000" dirty="0" err="1" smtClean="0">
                <a:latin typeface="Calibri" pitchFamily="34" charset="0"/>
              </a:rPr>
              <a:t>Lega</a:t>
            </a:r>
            <a:r>
              <a:rPr lang="hu-HU" sz="2000" dirty="0" smtClean="0">
                <a:latin typeface="Calibri" pitchFamily="34" charset="0"/>
              </a:rPr>
              <a:t> </a:t>
            </a:r>
            <a:r>
              <a:rPr lang="hu-HU" sz="2000" dirty="0" err="1" smtClean="0">
                <a:latin typeface="Calibri" pitchFamily="34" charset="0"/>
              </a:rPr>
              <a:t>Nord</a:t>
            </a:r>
            <a:r>
              <a:rPr lang="hu-HU" sz="2000" dirty="0" smtClean="0">
                <a:latin typeface="Calibri" pitchFamily="34" charset="0"/>
              </a:rPr>
              <a:t> (</a:t>
            </a:r>
            <a:r>
              <a:rPr lang="hu-HU" sz="2000" dirty="0" err="1" smtClean="0">
                <a:latin typeface="Calibri" pitchFamily="34" charset="0"/>
              </a:rPr>
              <a:t>4</a:t>
            </a:r>
            <a:r>
              <a:rPr lang="hu-HU" sz="2000" dirty="0" smtClean="0">
                <a:latin typeface="Calibri" pitchFamily="34" charset="0"/>
              </a:rPr>
              <a:t>), SNS (1) SD (1), VB (1). 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Ha mindehhez hozzászámoljuk az </a:t>
            </a:r>
            <a:r>
              <a:rPr lang="hu-HU" sz="2000" dirty="0" err="1" smtClean="0">
                <a:latin typeface="Calibri" pitchFamily="34" charset="0"/>
              </a:rPr>
              <a:t>Euszkeptikus</a:t>
            </a:r>
            <a:r>
              <a:rPr lang="hu-HU" sz="2000" dirty="0" smtClean="0">
                <a:latin typeface="Calibri" pitchFamily="34" charset="0"/>
              </a:rPr>
              <a:t> jobboldali (ECR) és a szintén megerősödő szélsőbaloldali erőket (GUE-NGL), összesen 30 százalékra nőhet az unióval szemben ellenséges képviselők aránya a következő EP-ben.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A szélsőjobb három árnyalata? Az </a:t>
            </a:r>
            <a:r>
              <a:rPr lang="hu-HU" sz="2000" dirty="0" err="1" smtClean="0">
                <a:latin typeface="Calibri" pitchFamily="34" charset="0"/>
              </a:rPr>
              <a:t>európaellenes</a:t>
            </a:r>
            <a:r>
              <a:rPr lang="hu-HU" sz="2000" dirty="0" smtClean="0">
                <a:latin typeface="Calibri" pitchFamily="34" charset="0"/>
              </a:rPr>
              <a:t> jobboldal erői három csoportban is helyet foglalhatnak: </a:t>
            </a:r>
            <a:r>
              <a:rPr lang="hu-HU" sz="2000" dirty="0" err="1" smtClean="0">
                <a:latin typeface="Calibri" pitchFamily="34" charset="0"/>
              </a:rPr>
              <a:t>Farage-vezette</a:t>
            </a:r>
            <a:r>
              <a:rPr lang="hu-HU" sz="2000" dirty="0" smtClean="0">
                <a:latin typeface="Calibri" pitchFamily="34" charset="0"/>
              </a:rPr>
              <a:t> EFD (pl. UKIP), új, Le </a:t>
            </a:r>
            <a:r>
              <a:rPr lang="hu-HU" sz="2000" dirty="0" err="1" smtClean="0">
                <a:latin typeface="Calibri" pitchFamily="34" charset="0"/>
              </a:rPr>
              <a:t>Pen-vezette</a:t>
            </a:r>
            <a:r>
              <a:rPr lang="hu-HU" sz="2000" dirty="0" smtClean="0">
                <a:latin typeface="Calibri" pitchFamily="34" charset="0"/>
              </a:rPr>
              <a:t> szélsőjobboldali frakció (pl. FN, PVV), illetve a függetlenek (Jobbik, </a:t>
            </a:r>
            <a:r>
              <a:rPr lang="hu-HU" sz="2000" dirty="0" err="1" smtClean="0">
                <a:latin typeface="Calibri" pitchFamily="34" charset="0"/>
              </a:rPr>
              <a:t>Ataka</a:t>
            </a:r>
            <a:r>
              <a:rPr lang="hu-HU" sz="2000" dirty="0" smtClean="0">
                <a:latin typeface="Calibri" pitchFamily="34" charset="0"/>
              </a:rPr>
              <a:t>, Arany Hajnal). </a:t>
            </a:r>
            <a:endParaRPr lang="en-US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ím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461697" cy="208800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Köszönjük a figyelmet</a:t>
            </a:r>
            <a:r>
              <a:rPr lang="en-US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!</a:t>
            </a:r>
            <a:endParaRPr lang="en-US" sz="4800" b="1" cap="small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7411" name="Téglalap 3"/>
          <p:cNvSpPr>
            <a:spLocks noChangeArrowheads="1"/>
          </p:cNvSpPr>
          <p:nvPr/>
        </p:nvSpPr>
        <p:spPr bwMode="auto">
          <a:xfrm>
            <a:off x="179388" y="6381750"/>
            <a:ext cx="504825" cy="4762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</a:pPr>
            <a:endParaRPr lang="en-GB" sz="2400">
              <a:latin typeface="Verdana" pitchFamily="34" charset="0"/>
            </a:endParaRPr>
          </a:p>
        </p:txBody>
      </p:sp>
      <p:pic>
        <p:nvPicPr>
          <p:cNvPr id="4" name="Kép 3" descr="PC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22146" y="5044387"/>
            <a:ext cx="2099708" cy="1186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ím 1"/>
          <p:cNvSpPr>
            <a:spLocks noGrp="1"/>
          </p:cNvSpPr>
          <p:nvPr>
            <p:ph type="ctrTitle"/>
          </p:nvPr>
        </p:nvSpPr>
        <p:spPr>
          <a:xfrm>
            <a:off x="179388" y="1557338"/>
            <a:ext cx="8785225" cy="22320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DEREX - hazai helyzetkép</a:t>
            </a:r>
            <a:endParaRPr lang="en-GB" sz="4800" b="1" cap="small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7411" name="Téglalap 3"/>
          <p:cNvSpPr>
            <a:spLocks noChangeArrowheads="1"/>
          </p:cNvSpPr>
          <p:nvPr/>
        </p:nvSpPr>
        <p:spPr bwMode="auto">
          <a:xfrm>
            <a:off x="179388" y="6381750"/>
            <a:ext cx="504825" cy="4762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</a:pPr>
            <a:endParaRPr lang="en-GB" sz="2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691680" y="332656"/>
          <a:ext cx="6010275" cy="302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áblázat 8"/>
          <p:cNvGraphicFramePr>
            <a:graphicFrameLocks noGrp="1"/>
          </p:cNvGraphicFramePr>
          <p:nvPr/>
        </p:nvGraphicFramePr>
        <p:xfrm>
          <a:off x="1691680" y="4149080"/>
          <a:ext cx="6096001" cy="1901400"/>
        </p:xfrm>
        <a:graphic>
          <a:graphicData uri="http://schemas.openxmlformats.org/drawingml/2006/table">
            <a:tbl>
              <a:tblPr/>
              <a:tblGrid>
                <a:gridCol w="2057923"/>
                <a:gridCol w="673013"/>
                <a:gridCol w="673013"/>
                <a:gridCol w="673013"/>
                <a:gridCol w="673013"/>
                <a:gridCol w="673013"/>
                <a:gridCol w="673013"/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2002-2003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2004-2005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2006-2007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2008-2009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2010-2011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2012-2013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900" b="0" i="1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Előítéletesség és jóléti sovinizmus</a:t>
                      </a:r>
                    </a:p>
                  </a:txBody>
                  <a:tcPr marL="81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37%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46%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55%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52%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49%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FC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Rendszerellenesség</a:t>
                      </a:r>
                    </a:p>
                  </a:txBody>
                  <a:tcPr marL="81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46%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Jobboldali értékorientáció</a:t>
                      </a:r>
                    </a:p>
                  </a:txBody>
                  <a:tcPr marL="81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Félelem, bizalmatlanság, pesszimizmus</a:t>
                      </a:r>
                    </a:p>
                  </a:txBody>
                  <a:tcPr marL="81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</a:tr>
              <a:tr h="2994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DEREX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9,9%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11,8%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17,4%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20,7%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11,3%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231F20"/>
                          </a:solidFill>
                          <a:latin typeface="Calibri"/>
                        </a:rPr>
                        <a:t>11,7%</a:t>
                      </a:r>
                    </a:p>
                  </a:txBody>
                  <a:tcPr marL="0" marR="810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Adatfelvétel</a:t>
                      </a:r>
                    </a:p>
                  </a:txBody>
                  <a:tcPr marL="81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2002.10.29.</a:t>
                      </a:r>
                      <a:b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2002.11.26.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2005.04.02.</a:t>
                      </a:r>
                      <a:b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2005.05.31.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2006.11.21.</a:t>
                      </a:r>
                      <a:b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2007.01.28.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2009.02.20.</a:t>
                      </a:r>
                      <a:b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2009.04.20.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2010.10.19.</a:t>
                      </a:r>
                      <a:b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2010.12.10.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2012.11.10.</a:t>
                      </a:r>
                      <a:b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616163"/>
                          </a:solidFill>
                          <a:latin typeface="Calibri"/>
                        </a:rPr>
                        <a:t>2013.02.17.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899BE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3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artalom helye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83272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hu-HU" sz="2000" b="1" dirty="0" smtClean="0">
                <a:latin typeface="Calibri" pitchFamily="34" charset="0"/>
              </a:rPr>
              <a:t>Magyarországon a politikai intézmények iránti bizalom hektikus változása szorosan összefügg a pártpolitikai preferenciák változásával. </a:t>
            </a:r>
            <a:endParaRPr lang="en-US" sz="2000" b="1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A 2012 végén, 2013 elején megkérdezett magyarok 25 százaléka volt szélsőségesen rendszerellenes – ez 4 százalékpontos növekedés a két évvel korábban kapott értékhez képest.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A magyar társadalom jelentős része (45 százalék) fogalmaz meg szélsőségesen kirekesztő véleményt a kisebbségi csoportokkal szemben.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A társadalom közel ötödét erősen jellemzi a félelem, a bizalmatlanság és a pesszimizmus.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dirty="0" smtClean="0">
                <a:latin typeface="Calibri" pitchFamily="34" charset="0"/>
              </a:rPr>
              <a:t>Jelentős csökkenés (33-ról 21 százalékra) mutatható ki a szélsőségesen jobboldali értékorientációt tekintve.</a:t>
            </a:r>
          </a:p>
          <a:p>
            <a:pPr marL="0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hu-HU" sz="2000" dirty="0" smtClean="0">
                <a:latin typeface="Calibri" pitchFamily="34" charset="0"/>
              </a:rPr>
              <a:t>Összességében kismértékben nőtt az attitűdszélsőségesek aránya Magyarországon 2010 és 2013 között. </a:t>
            </a:r>
            <a:r>
              <a:rPr lang="hu-HU" sz="2000" b="1" dirty="0" smtClean="0">
                <a:latin typeface="Calibri" pitchFamily="34" charset="0"/>
              </a:rPr>
              <a:t>A felnőtt-társadalom 12 százaléka tekinthető erősen fogékonynak a szélsőjobboldali ideológiák iránt</a:t>
            </a:r>
            <a:r>
              <a:rPr lang="hu-HU" sz="2000" dirty="0" smtClean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19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/>
        </p:nvGraphicFramePr>
        <p:xfrm>
          <a:off x="1043608" y="116632"/>
          <a:ext cx="669674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artalom helye 2"/>
          <p:cNvSpPr>
            <a:spLocks noGrp="1"/>
          </p:cNvSpPr>
          <p:nvPr>
            <p:ph idx="1"/>
          </p:nvPr>
        </p:nvSpPr>
        <p:spPr>
          <a:xfrm>
            <a:off x="251520" y="4077072"/>
            <a:ext cx="8712968" cy="2780928"/>
          </a:xfrm>
        </p:spPr>
        <p:txBody>
          <a:bodyPr>
            <a:normAutofit lnSpcReduction="10000"/>
          </a:bodyPr>
          <a:lstStyle/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Az attitűdszélsőségesek csoportja nem tekinthető egységesen szélsőjobboldali szavazónak. 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Az ebbe a körbe tartozók 65 százaléka egyetlen pártot sem érzett magához közelinek az adatfelvétel idején.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 Jobbik táborában található a szélsőséges attitűdökkel jellemezhető legtöbb választó. 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Ez alól egyetlen kivétel a már említett rendszerellenesség, amely a baloldali szimpatizánsok körében nőtt leginkább az utóbbi években.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ím 1"/>
          <p:cNvSpPr>
            <a:spLocks noGrp="1"/>
          </p:cNvSpPr>
          <p:nvPr>
            <p:ph type="ctrTitle"/>
          </p:nvPr>
        </p:nvSpPr>
        <p:spPr>
          <a:xfrm>
            <a:off x="179388" y="1557338"/>
            <a:ext cx="8785225" cy="22320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hu-HU" sz="4800" b="1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DEREX - európai helyzetkép</a:t>
            </a:r>
            <a:endParaRPr lang="en-GB" sz="4800" b="1" cap="small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7411" name="Téglalap 3"/>
          <p:cNvSpPr>
            <a:spLocks noChangeArrowheads="1"/>
          </p:cNvSpPr>
          <p:nvPr/>
        </p:nvSpPr>
        <p:spPr bwMode="auto">
          <a:xfrm>
            <a:off x="179388" y="6381750"/>
            <a:ext cx="504825" cy="4762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</a:pPr>
            <a:endParaRPr lang="en-GB" sz="2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artalom helye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83272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hu-HU" sz="2000" b="1" smtClean="0">
                <a:latin typeface="Calibri" pitchFamily="34" charset="0"/>
              </a:rPr>
              <a:t>Magyarország</a:t>
            </a:r>
            <a:r>
              <a:rPr lang="hu-HU" sz="2000" smtClean="0">
                <a:latin typeface="Calibri" pitchFamily="34" charset="0"/>
              </a:rPr>
              <a:t> a Jobbik berobbanásának évében, </a:t>
            </a:r>
            <a:r>
              <a:rPr lang="hu-HU" sz="2000" b="1" smtClean="0">
                <a:latin typeface="Calibri" pitchFamily="34" charset="0"/>
              </a:rPr>
              <a:t>2009-ben még egyértelműen kiemelkedett a régióból</a:t>
            </a:r>
            <a:r>
              <a:rPr lang="hu-HU" sz="2000" smtClean="0">
                <a:latin typeface="Calibri" pitchFamily="34" charset="0"/>
              </a:rPr>
              <a:t> az előítéletesség, rendszerellenesség és tekintélyelvűség kombinációján alapuló attitűdszélsőségesek arányát tekintve (ez 21 százalék volt, míg a többi „visegrádi” országban 10 százalék alatt). </a:t>
            </a:r>
            <a:r>
              <a:rPr lang="hu-HU" sz="2000" b="1" smtClean="0">
                <a:latin typeface="Calibri" pitchFamily="34" charset="0"/>
              </a:rPr>
              <a:t>Mára a különbségek nagyot csökkentek.</a:t>
            </a:r>
            <a:r>
              <a:rPr lang="en-US" sz="2000" smtClean="0">
                <a:latin typeface="Calibri" pitchFamily="34" charset="0"/>
              </a:rPr>
              <a:t> 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Szlovákiában az utóbbi években az előítéletesség és tekintélyelvűség növekedésének nyomán 6-ról 13 százalékra nőtt az attitűdszélsőségesek aránya.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Lengyelország és Csehország is kezd ugyan felzárkózni (8-8 százalék), de továbbra is köztes régiónak tekinthető Nyugat- és Kelet-Európa között.</a:t>
            </a:r>
          </a:p>
        </p:txBody>
      </p:sp>
    </p:spTree>
    <p:extLst>
      <p:ext uri="{BB962C8B-B14F-4D97-AF65-F5344CB8AC3E}">
        <p14:creationId xmlns:p14="http://schemas.microsoft.com/office/powerpoint/2010/main" xmlns="" val="3519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map_derex_20140424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7830" y="0"/>
            <a:ext cx="68483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artalom helye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83272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400"/>
              </a:spcBef>
              <a:spcAft>
                <a:spcPts val="400"/>
              </a:spcAft>
              <a:buNone/>
            </a:pPr>
            <a:r>
              <a:rPr lang="hu-HU" sz="2000" b="1" smtClean="0">
                <a:latin typeface="Calibri" pitchFamily="34" charset="0"/>
              </a:rPr>
              <a:t>Az Európai Unióval és általában a képviseleti rendszerrel szembeni egyre szélesebb körű elégedetlenség adja újabban a szélsőjobboldali pártok fő társadalmi felhajtóerejét </a:t>
            </a:r>
            <a:r>
              <a:rPr lang="hu-HU" sz="2000" smtClean="0">
                <a:latin typeface="Calibri" pitchFamily="34" charset="0"/>
              </a:rPr>
              <a:t>– az előítéletesség és az idegenellenesség mellett.</a:t>
            </a:r>
            <a:r>
              <a:rPr lang="en-US" sz="2000" smtClean="0">
                <a:latin typeface="Calibri" pitchFamily="34" charset="0"/>
              </a:rPr>
              <a:t> 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 szélsőségesen rendszerellenesek aránya az utóbbi években 28 európai (többségében uniós) ország közül 17-ben nőtt, a korábbi átlagosan 15-ről 24 százalékra.</a:t>
            </a:r>
            <a:endParaRPr lang="en-US" sz="2000" dirty="0" smtClean="0">
              <a:latin typeface="Calibri" pitchFamily="34" charset="0"/>
            </a:endParaRP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 kifejezetten az Európai Parlament iránt szélsőséges bizalmatlanságot tápláló válaszadók aránya is egyértelmű emelkedést mutatott. 28 európai ország közül 22-ben nőtt az EP-ben egyáltalán nem bízók aránya.</a:t>
            </a:r>
          </a:p>
          <a:p>
            <a:pPr marL="473075" indent="-457200" algn="just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hu-HU" sz="2000" smtClean="0">
                <a:latin typeface="Calibri" pitchFamily="34" charset="0"/>
              </a:rPr>
              <a:t>Az egy évtizeddel ezelőtti állapothoz képest a rendszerellenesség sokkal erősebb ma Spanyolországban, Portugáliában, Magyarországon, Csehországban, Szlovéniában és Görögországban (ez utóbbiban tíz év alatt a lakosság egyötödéről közel kétharmadára nőtt a rendszerellenesek aránya).</a:t>
            </a:r>
            <a:endParaRPr lang="en-US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C_névjegykártya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just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just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3269</TotalTime>
  <Words>775</Words>
  <Application>Microsoft Office PowerPoint</Application>
  <PresentationFormat>Diavetítés a képernyőre (4:3 oldalarány)</PresentationFormat>
  <Paragraphs>89</Paragraphs>
  <Slides>16</Slides>
  <Notes>16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17" baseType="lpstr">
      <vt:lpstr>PC_névjegykártya</vt:lpstr>
      <vt:lpstr>Áttörhetnek a szélsőségesek az  EP-választáson? Szélsőjobboldali eszmék iránti társadalmi kereslet változása Európában</vt:lpstr>
      <vt:lpstr>DEREX - hazai helyzetkép</vt:lpstr>
      <vt:lpstr>3. dia</vt:lpstr>
      <vt:lpstr>4. dia</vt:lpstr>
      <vt:lpstr>5. dia</vt:lpstr>
      <vt:lpstr>DEREX - európai helyzetkép</vt:lpstr>
      <vt:lpstr>7. dia</vt:lpstr>
      <vt:lpstr>8. dia</vt:lpstr>
      <vt:lpstr>9. dia</vt:lpstr>
      <vt:lpstr>10. dia</vt:lpstr>
      <vt:lpstr>11. dia</vt:lpstr>
      <vt:lpstr>Szélsőjobb pártok az EP-ben</vt:lpstr>
      <vt:lpstr>13. dia</vt:lpstr>
      <vt:lpstr>14. dia</vt:lpstr>
      <vt:lpstr>15. dia</vt:lpstr>
      <vt:lpstr>Köszönjük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Áttörhetnek a szélsőségesek az  EP-választáson? Szélsőjobboldali eszmék iránti társadalmi kereslet változása Európában</dc:title>
  <dc:creator>Political Capital</dc:creator>
  <cp:lastModifiedBy>Molnár Csaba</cp:lastModifiedBy>
  <cp:revision>478</cp:revision>
  <dcterms:created xsi:type="dcterms:W3CDTF">2012-01-27T13:06:47Z</dcterms:created>
  <dcterms:modified xsi:type="dcterms:W3CDTF">2014-04-30T09:13:31Z</dcterms:modified>
</cp:coreProperties>
</file>